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o/G0utXqYepI0N1t0REtchCcW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572C803A-F68F-4378-BFD2-0A1B70D8A13C}"/>
    <pc:docChg chg="modSld">
      <pc:chgData name="Joe Mahoney" userId="8be4dd9d9bd97828" providerId="LiveId" clId="{572C803A-F68F-4378-BFD2-0A1B70D8A13C}" dt="2024-02-21T02:50:44.757" v="13" actId="122"/>
      <pc:docMkLst>
        <pc:docMk/>
      </pc:docMkLst>
      <pc:sldChg chg="modSp mod">
        <pc:chgData name="Joe Mahoney" userId="8be4dd9d9bd97828" providerId="LiveId" clId="{572C803A-F68F-4378-BFD2-0A1B70D8A13C}" dt="2024-02-21T02:49:37.920" v="6" actId="20577"/>
        <pc:sldMkLst>
          <pc:docMk/>
          <pc:sldMk cId="0" sldId="258"/>
        </pc:sldMkLst>
        <pc:spChg chg="mod">
          <ac:chgData name="Joe Mahoney" userId="8be4dd9d9bd97828" providerId="LiveId" clId="{572C803A-F68F-4378-BFD2-0A1B70D8A13C}" dt="2024-02-21T02:49:19.253" v="0" actId="1076"/>
          <ac:spMkLst>
            <pc:docMk/>
            <pc:sldMk cId="0" sldId="258"/>
            <ac:spMk id="113" creationId="{00000000-0000-0000-0000-000000000000}"/>
          </ac:spMkLst>
        </pc:spChg>
        <pc:spChg chg="mod">
          <ac:chgData name="Joe Mahoney" userId="8be4dd9d9bd97828" providerId="LiveId" clId="{572C803A-F68F-4378-BFD2-0A1B70D8A13C}" dt="2024-02-21T02:49:37.920" v="6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 mod">
        <pc:chgData name="Joe Mahoney" userId="8be4dd9d9bd97828" providerId="LiveId" clId="{572C803A-F68F-4378-BFD2-0A1B70D8A13C}" dt="2024-02-21T02:49:56.800" v="7" actId="20577"/>
        <pc:sldMkLst>
          <pc:docMk/>
          <pc:sldMk cId="0" sldId="261"/>
        </pc:sldMkLst>
        <pc:spChg chg="mod">
          <ac:chgData name="Joe Mahoney" userId="8be4dd9d9bd97828" providerId="LiveId" clId="{572C803A-F68F-4378-BFD2-0A1B70D8A13C}" dt="2024-02-21T02:49:56.800" v="7" actId="20577"/>
          <ac:spMkLst>
            <pc:docMk/>
            <pc:sldMk cId="0" sldId="261"/>
            <ac:spMk id="152" creationId="{00000000-0000-0000-0000-000000000000}"/>
          </ac:spMkLst>
        </pc:spChg>
      </pc:sldChg>
      <pc:sldChg chg="modSp mod">
        <pc:chgData name="Joe Mahoney" userId="8be4dd9d9bd97828" providerId="LiveId" clId="{572C803A-F68F-4378-BFD2-0A1B70D8A13C}" dt="2024-02-21T02:50:44.757" v="13" actId="122"/>
        <pc:sldMkLst>
          <pc:docMk/>
          <pc:sldMk cId="0" sldId="268"/>
        </pc:sldMkLst>
        <pc:spChg chg="mod">
          <ac:chgData name="Joe Mahoney" userId="8be4dd9d9bd97828" providerId="LiveId" clId="{572C803A-F68F-4378-BFD2-0A1B70D8A13C}" dt="2024-02-21T02:50:44.757" v="13" actId="122"/>
          <ac:spMkLst>
            <pc:docMk/>
            <pc:sldMk cId="0" sldId="268"/>
            <ac:spMk id="217" creationId="{00000000-0000-0000-0000-000000000000}"/>
          </ac:spMkLst>
        </pc:spChg>
        <pc:spChg chg="mod">
          <ac:chgData name="Joe Mahoney" userId="8be4dd9d9bd97828" providerId="LiveId" clId="{572C803A-F68F-4378-BFD2-0A1B70D8A13C}" dt="2024-02-21T02:50:33.110" v="10" actId="20577"/>
          <ac:spMkLst>
            <pc:docMk/>
            <pc:sldMk cId="0" sldId="268"/>
            <ac:spMk id="2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bb0b63c34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bb0b63c34d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2bb0b63c34d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b0b63c34d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bb0b63c34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799" y="1465944"/>
            <a:ext cx="8045605" cy="607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mbria"/>
              <a:buNone/>
            </a:pPr>
            <a:r>
              <a:rPr lang="en-US" sz="3300" b="1">
                <a:latin typeface="Cambria"/>
                <a:ea typeface="Cambria"/>
                <a:cs typeface="Cambria"/>
                <a:sym typeface="Cambria"/>
              </a:rPr>
              <a:t>Absorptive Capacity: A New Perspective on Learning and Innovation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143000" y="2359620"/>
            <a:ext cx="6858000" cy="87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Cohen and Levinthal (1990)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i="1">
                <a:latin typeface="Cambria"/>
                <a:ea typeface="Cambria"/>
                <a:cs typeface="Cambria"/>
                <a:sym typeface="Cambria"/>
              </a:rPr>
              <a:t>Administrative Science Quarterly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091786" y="5766624"/>
            <a:ext cx="3386088" cy="954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</a:t>
            </a:r>
            <a:endParaRPr sz="1600" b="0" i="1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6420474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92" name="Google Shape;92;p1" descr="Wesley M. Coh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1980" y="3424527"/>
            <a:ext cx="1438508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Photo of Daniel A Levintha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60488" y="3424527"/>
            <a:ext cx="1535482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4810125" y="5596088"/>
            <a:ext cx="4572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Modified by Jingya You and Youngsir Rha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*Originally created by Hyeonsuh Lee</a:t>
            </a:r>
            <a:endParaRPr sz="1800" b="0" i="1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8" name="Google Shape;188;p9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9" name="Google Shape;189;p9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0" name="Google Shape;190;p9"/>
          <p:cNvSpPr txBox="1"/>
          <p:nvPr/>
        </p:nvSpPr>
        <p:spPr>
          <a:xfrm>
            <a:off x="3676650" y="263164"/>
            <a:ext cx="12634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Method</a:t>
            </a:r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92" name="Google Shape;192;p9"/>
          <p:cNvSpPr txBox="1"/>
          <p:nvPr/>
        </p:nvSpPr>
        <p:spPr>
          <a:xfrm>
            <a:off x="385460" y="953036"/>
            <a:ext cx="8503800" cy="53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Cross-sectional survey from American manufacturing sector by Levin et al. (1983,1987) and FTC’s Line of Business Program data on business unit sales, transfers, and R&amp;D; 1975-1977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Sample: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1,719 Business units representing 318 firms in 151 lines of business 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Dependent Variables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- R&amp;D Intensity: R&amp;D expenditures as a percentage of business unit sales &amp; transfers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Independent Variables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Technological Opportunity: Relevance or importance of 11 scientific fields and 5 extra-industry knowledge sources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Ease of Learning: Assumption that learning is less difficult for applied vs basic science relevant industries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Intra-industry Spillovers: Competitive advantage protection strength Interdependence: Four-firm concentration ratio &amp; industry-level estimates of price elasticity of demand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Models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OLS, GLS adjusting for heteroskedasticity, and Tobit for observations with no R&amp;D 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Google Shape;197;p10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8" name="Google Shape;198;p10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10"/>
          <p:cNvSpPr txBox="1"/>
          <p:nvPr/>
        </p:nvSpPr>
        <p:spPr>
          <a:xfrm>
            <a:off x="3962282" y="218385"/>
            <a:ext cx="121943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Results</a:t>
            </a:r>
            <a:endParaRPr/>
          </a:p>
        </p:txBody>
      </p:sp>
      <p:sp>
        <p:nvSpPr>
          <p:cNvPr id="200" name="Google Shape;20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pic>
        <p:nvPicPr>
          <p:cNvPr id="201" name="Google Shape;2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630" y="814388"/>
            <a:ext cx="7807943" cy="5855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" name="Google Shape;206;p11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7" name="Google Shape;207;p11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8" name="Google Shape;208;p11"/>
          <p:cNvSpPr txBox="1"/>
          <p:nvPr/>
        </p:nvSpPr>
        <p:spPr>
          <a:xfrm>
            <a:off x="3962282" y="211019"/>
            <a:ext cx="121943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Results</a:t>
            </a:r>
            <a:endParaRPr/>
          </a:p>
        </p:txBody>
      </p:sp>
      <p:sp>
        <p:nvSpPr>
          <p:cNvPr id="209" name="Google Shape;209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10" name="Google Shape;210;p11"/>
          <p:cNvSpPr/>
          <p:nvPr/>
        </p:nvSpPr>
        <p:spPr>
          <a:xfrm>
            <a:off x="1019249" y="959611"/>
            <a:ext cx="7663934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positive effect of technological opportunity on R&amp;D intensity is greater when learning is more difficult.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positive effect of appropriability on R&amp;D intensity is greater when learning is more difficult.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positive effect of appropriability on R&amp;D intensity is greater in industries in which firms are less interdependent.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1" name="Google Shape;2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4975" y="3532975"/>
            <a:ext cx="4016816" cy="2776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bb0b63c34d_0_3"/>
          <p:cNvSpPr txBox="1">
            <a:spLocks noGrp="1"/>
          </p:cNvSpPr>
          <p:nvPr>
            <p:ph type="title"/>
          </p:nvPr>
        </p:nvSpPr>
        <p:spPr>
          <a:xfrm>
            <a:off x="0" y="365126"/>
            <a:ext cx="9101042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Google Shape;218;g2bb0b63c34d_0_3"/>
          <p:cNvSpPr txBox="1">
            <a:spLocks noGrp="1"/>
          </p:cNvSpPr>
          <p:nvPr>
            <p:ph type="body" idx="1"/>
          </p:nvPr>
        </p:nvSpPr>
        <p:spPr>
          <a:xfrm>
            <a:off x="628649" y="1825625"/>
            <a:ext cx="8294421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-US" sz="2600" dirty="0">
                <a:latin typeface="Times New Roman"/>
                <a:ea typeface="Times New Roman"/>
                <a:cs typeface="Times New Roman"/>
                <a:sym typeface="Times New Roman"/>
              </a:rPr>
              <a:t>If absorptive capacity and prior knowledge are so tightly tied, would anyone/firm be better off participating in spaces that are related to their previous knowledge?</a:t>
            </a:r>
            <a:endParaRPr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endParaRPr lang="en-US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-US" sz="2600" dirty="0">
                <a:latin typeface="Times New Roman"/>
                <a:ea typeface="Times New Roman"/>
                <a:cs typeface="Times New Roman"/>
                <a:sym typeface="Times New Roman"/>
              </a:rPr>
              <a:t>If prior knowledge is a prerequisite to adapt to technological change (destructive innovation), how can firms without related prior knowledge to the new technology survive such change?</a:t>
            </a:r>
            <a:endParaRPr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endParaRPr lang="en-US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-US" sz="2600" dirty="0">
                <a:latin typeface="Times New Roman"/>
                <a:ea typeface="Times New Roman"/>
                <a:cs typeface="Times New Roman"/>
                <a:sym typeface="Times New Roman"/>
              </a:rPr>
              <a:t>How can relatedness of knowledge be defined and measured?</a:t>
            </a:r>
            <a:endParaRPr sz="2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g2bb0b63c34d_0_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2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2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2"/>
          <p:cNvSpPr txBox="1"/>
          <p:nvPr/>
        </p:nvSpPr>
        <p:spPr>
          <a:xfrm>
            <a:off x="3348037" y="206124"/>
            <a:ext cx="190276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Background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320040" y="1072412"/>
            <a:ext cx="8503920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ability to exploit external knowledge is a critical component of innovative capabilities.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Absorptive capacity</a:t>
            </a:r>
            <a:endParaRPr sz="1800" b="1" i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520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ability to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recognize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the value of new information,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assimilate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it, and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apply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it                  to commercial ends. 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320040" y="3256812"/>
            <a:ext cx="85038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ability to assimilate information is a function of the richness of the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pre-existing knowledge structure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e.g. basic skills or shared language; knowledge of the most recent scientific or technological developments in the field.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Learning is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cumulative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and learning performance is greatest when the object of learning is related to what is already known.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Diversity of knowledge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plays an important role. A diverse background provides a more robust basis for learning and enables the individual to                   make novel associations and linkages.</a:t>
            </a: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Absorptive capacity is generated through R&amp;D investment, manufacturing operations, or direct investment in absorptive capacity (advanced training)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5892800" y="4404993"/>
            <a:ext cx="3162300" cy="2146200"/>
          </a:xfrm>
          <a:prstGeom prst="ellipse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3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3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3"/>
          <p:cNvSpPr txBox="1"/>
          <p:nvPr/>
        </p:nvSpPr>
        <p:spPr>
          <a:xfrm>
            <a:off x="1797160" y="237777"/>
            <a:ext cx="510518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Organizational absorptive capacity</a:t>
            </a: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264808" y="880893"/>
            <a:ext cx="8503800" cy="3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Individual level: memory development; prior knowledge facilitates learning of new related knowledge, problem-solving and learning capabilities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 organization’s absorptive capacity depends on those of individual members, </a:t>
            </a:r>
            <a:r>
              <a:rPr lang="en-US" sz="1800" b="1" u="sng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but is not simply the sum of them</a:t>
            </a:r>
            <a: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Sources</a:t>
            </a: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of a firm’s absorptive capacity</a:t>
            </a:r>
            <a:endParaRPr dirty="0"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structure of communication between the </a:t>
            </a:r>
            <a:r>
              <a:rPr lang="en-US" sz="1800" b="0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external environment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the organization, as well as among </a:t>
            </a:r>
            <a:r>
              <a:rPr lang="en-US" sz="1800" b="0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the subunits of the organization</a:t>
            </a:r>
            <a:endParaRPr dirty="0"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Character and distribution of expertise within the organization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level of organizational absorptive capacity = f (gatekeeper’s capabilities, expertise of individuals to whom the gatekeeper is transmitting the information)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5" name="Google Shape;115;p3"/>
          <p:cNvSpPr/>
          <p:nvPr/>
        </p:nvSpPr>
        <p:spPr>
          <a:xfrm>
            <a:off x="6146800" y="4544693"/>
            <a:ext cx="1765200" cy="1638300"/>
          </a:xfrm>
          <a:prstGeom prst="ellipse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6725520" y="4580407"/>
            <a:ext cx="60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7551020" y="4328793"/>
            <a:ext cx="138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6330949" y="5108489"/>
            <a:ext cx="698400" cy="647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7029449" y="5116709"/>
            <a:ext cx="698400" cy="647700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6832599" y="5235377"/>
            <a:ext cx="381000" cy="2865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7639921" y="4891127"/>
            <a:ext cx="381000" cy="2865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3"/>
          <p:cNvCxnSpPr/>
          <p:nvPr/>
        </p:nvCxnSpPr>
        <p:spPr>
          <a:xfrm flipH="1">
            <a:off x="6551799" y="5378566"/>
            <a:ext cx="280800" cy="234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3" name="Google Shape;123;p3"/>
          <p:cNvCxnSpPr>
            <a:stCxn id="121" idx="1"/>
          </p:cNvCxnSpPr>
          <p:nvPr/>
        </p:nvCxnSpPr>
        <p:spPr>
          <a:xfrm flipH="1">
            <a:off x="7333321" y="5000560"/>
            <a:ext cx="3066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4" name="Google Shape;124;p3"/>
          <p:cNvSpPr txBox="1"/>
          <p:nvPr/>
        </p:nvSpPr>
        <p:spPr>
          <a:xfrm>
            <a:off x="235371" y="4024793"/>
            <a:ext cx="55329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Absorptive capacity refers not only to the acquisition or assimilation of information by an organization but also to the </a:t>
            </a:r>
            <a: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organization's ability to exploit it. </a:t>
            </a:r>
            <a:b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→ Authors focus on the </a:t>
            </a:r>
            <a:r>
              <a:rPr lang="en-US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structure of communication </a:t>
            </a: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between the external environment and the organization, as well as among the subunits of the organization, and on the character and distribution of expertise within the organization. 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p4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4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1" name="Google Shape;131;p4"/>
          <p:cNvSpPr txBox="1"/>
          <p:nvPr/>
        </p:nvSpPr>
        <p:spPr>
          <a:xfrm>
            <a:off x="1804988" y="225565"/>
            <a:ext cx="510518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Organizational absorptive capacity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320040" y="1072412"/>
            <a:ext cx="8503920" cy="246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Tradeoff between inward-looking vs. outward-looking absorptive capacities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While </a:t>
            </a:r>
            <a:r>
              <a:rPr lang="en-US" sz="1800" b="0" i="0" u="sng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some overlap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knowledge across individuals is necessary for internal communication, there are </a:t>
            </a:r>
            <a:r>
              <a:rPr lang="en-US" sz="1800" b="0" i="0" u="sng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benefits to diversity of knowledge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structures across individuals that parallel the benefits to diversity of knowledge within individuals. </a:t>
            </a:r>
            <a:endParaRPr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Cross-function absorptive capacity necessitates </a:t>
            </a:r>
            <a:r>
              <a:rPr lang="en-US" sz="1800" b="0" i="0" u="sng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redundancies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as overlaps, requires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depth AND breadth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knowledge for effectiveness.</a:t>
            </a:r>
            <a:endParaRPr/>
          </a:p>
        </p:txBody>
      </p:sp>
      <p:sp>
        <p:nvSpPr>
          <p:cNvPr id="133" name="Google Shape;133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362904" y="3843324"/>
            <a:ext cx="8503920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Whether absorptive capacity should be internally developed or bought outside? 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critical component of the requisite absorptive capacity is sometimes </a:t>
            </a:r>
            <a:r>
              <a:rPr lang="en-US" sz="1800" b="0" i="0" u="sng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firm-specific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therefore cannot be bought and quickly integrated into the firm.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endParaRPr sz="1800" i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Google Shape;139;p5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5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" name="Google Shape;141;p5"/>
          <p:cNvSpPr txBox="1"/>
          <p:nvPr/>
        </p:nvSpPr>
        <p:spPr>
          <a:xfrm>
            <a:off x="1700212" y="263164"/>
            <a:ext cx="60381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Path dependence and absorptive capacity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320040" y="1072412"/>
            <a:ext cx="850392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Two features of absorptive capacity: (1)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cumulativeness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and (2) effect on </a:t>
            </a:r>
            <a:r>
              <a:rPr lang="en-US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expectation formation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🡪 Implies that its development is domain-specific and path-dependent</a:t>
            </a:r>
            <a:endParaRPr/>
          </a:p>
        </p:txBody>
      </p:sp>
      <p:sp>
        <p:nvSpPr>
          <p:cNvPr id="143" name="Google Shape;143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320040" y="2343324"/>
            <a:ext cx="8503800" cy="30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If the firm does not develop its absorptive capacity in the initial period, when   new opportunities emerge, the firm may not appreciate them. (</a:t>
            </a: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“lockout”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lack of early investment in absorptive capacity makes it more costly to develop a given level of it in a subsequent period. 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Self-reinforcing cycle</a:t>
            </a:r>
            <a:endParaRPr/>
          </a:p>
          <a:p>
            <a:pPr marL="25200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If an organization has a high aspiration level, it will conduct more innovative activities and thereby increase its awareness of outside opportunities. Consequently, its aspiration level will remain high.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6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6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1" name="Google Shape;151;p6"/>
          <p:cNvSpPr txBox="1"/>
          <p:nvPr/>
        </p:nvSpPr>
        <p:spPr>
          <a:xfrm>
            <a:off x="1504950" y="263164"/>
            <a:ext cx="59339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Absorptive capacity and R&amp;D investment</a:t>
            </a:r>
            <a:endParaRPr/>
          </a:p>
        </p:txBody>
      </p:sp>
      <p:sp>
        <p:nvSpPr>
          <p:cNvPr id="152" name="Google Shape;152;p6"/>
          <p:cNvSpPr txBox="1"/>
          <p:nvPr/>
        </p:nvSpPr>
        <p:spPr>
          <a:xfrm>
            <a:off x="320040" y="1072412"/>
            <a:ext cx="8503800" cy="558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R&amp;D not only generates new knowledge but also contributes to the firm’s absorptive capacity. 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Determinants of R&amp;D intensity: </a:t>
            </a:r>
            <a:endParaRPr dirty="0"/>
          </a:p>
          <a:p>
            <a:pPr marL="800100" marR="0" lvl="1" indent="-342900" algn="l" rtl="0"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ambria"/>
              <a:buAutoNum type="arabicParenR"/>
            </a:pPr>
            <a:r>
              <a:rPr lang="en-US" sz="1800" b="0" i="1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Demand</a:t>
            </a:r>
            <a:r>
              <a:rPr lang="en-US" sz="1800" b="0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level of sales, price elasticity of demand</a:t>
            </a:r>
            <a:endParaRPr dirty="0"/>
          </a:p>
          <a:p>
            <a:pPr marL="8001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ambria"/>
              <a:buAutoNum type="arabicParenR"/>
            </a:pPr>
            <a:r>
              <a:rPr lang="en-US" sz="1800" b="0" i="1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Appropriability: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degree to which firms capture the profits associated with their innovative activity and is considered as the degree to which valuable knowledge spills out into the public domain </a:t>
            </a:r>
            <a:endParaRPr dirty="0"/>
          </a:p>
          <a:p>
            <a:pPr marL="8001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ambria"/>
              <a:buAutoNum type="arabicParenR"/>
            </a:pPr>
            <a:r>
              <a:rPr lang="en-US" sz="1800" b="0" i="1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Technological opportunity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quantity of extra-industry technological knowledge and the degree to which unit of new knowledge improves technological performance of firm’s manufacturing processes or products, thus profits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ambria"/>
              <a:buAutoNum type="arabicParenR"/>
            </a:pPr>
            <a:endParaRPr sz="1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Measure of R&amp;D intensity: R&amp;D divided by sales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-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static measure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-"/>
            </a:pPr>
            <a:r>
              <a:rPr lang="en-US" sz="1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controls the effect of firm size</a:t>
            </a: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Google Shape;158;g2bb0b63c34d_0_17"/>
          <p:cNvCxnSpPr/>
          <p:nvPr/>
        </p:nvCxnSpPr>
        <p:spPr>
          <a:xfrm>
            <a:off x="457200" y="724829"/>
            <a:ext cx="5865600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9" name="Google Shape;159;g2bb0b63c34d_0_17"/>
          <p:cNvCxnSpPr/>
          <p:nvPr/>
        </p:nvCxnSpPr>
        <p:spPr>
          <a:xfrm>
            <a:off x="6322741" y="724829"/>
            <a:ext cx="2337900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0" name="Google Shape;160;g2bb0b63c34d_0_17"/>
          <p:cNvSpPr txBox="1"/>
          <p:nvPr/>
        </p:nvSpPr>
        <p:spPr>
          <a:xfrm>
            <a:off x="1504950" y="263164"/>
            <a:ext cx="5934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Mechanism</a:t>
            </a:r>
            <a:endParaRPr/>
          </a:p>
        </p:txBody>
      </p:sp>
      <p:sp>
        <p:nvSpPr>
          <p:cNvPr id="161" name="Google Shape;161;g2bb0b63c34d_0_17"/>
          <p:cNvSpPr txBox="1"/>
          <p:nvPr/>
        </p:nvSpPr>
        <p:spPr>
          <a:xfrm>
            <a:off x="320040" y="1072412"/>
            <a:ext cx="85038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Goal: Empirically evaluate the the implications of absorptive capacity for innovative activity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firm’s ability to exploit external knowledge is a byproduct of its R&amp;D because technological change is often very similar to a firm’s ongoing R&amp;D.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Assumes that R&amp;D contributes to firm’s absorptive capacity. Hence, whatever conditions the firm’s incentives to learn (i.e., to build absorptive capacity) should also influence R&amp;D spending.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</a:pP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Considers the responsiveness of R&amp;D activity to learning incentives as an indication of the empirical importance of absorptive capacity.</a:t>
            </a:r>
            <a:endParaRPr sz="18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2" name="Google Shape;162;g2bb0b63c34d_0_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7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8" name="Google Shape;168;p7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9" name="Google Shape;169;p7"/>
          <p:cNvSpPr txBox="1"/>
          <p:nvPr/>
        </p:nvSpPr>
        <p:spPr>
          <a:xfrm>
            <a:off x="457200" y="263164"/>
            <a:ext cx="10615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</a:t>
            </a:r>
            <a:endParaRPr/>
          </a:p>
        </p:txBody>
      </p:sp>
      <p:sp>
        <p:nvSpPr>
          <p:cNvPr id="170" name="Google Shape;17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171" name="Google Shape;17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0982" y="1278253"/>
            <a:ext cx="5602778" cy="3872867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7"/>
          <p:cNvSpPr txBox="1"/>
          <p:nvPr/>
        </p:nvSpPr>
        <p:spPr>
          <a:xfrm>
            <a:off x="-1" y="5433596"/>
            <a:ext cx="9144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 of absorptive capacity and R&amp;D incentives</a:t>
            </a:r>
            <a:endParaRPr sz="20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Google Shape;177;p8"/>
          <p:cNvCxnSpPr/>
          <p:nvPr/>
        </p:nvCxnSpPr>
        <p:spPr>
          <a:xfrm>
            <a:off x="457200" y="724829"/>
            <a:ext cx="5865541" cy="0"/>
          </a:xfrm>
          <a:prstGeom prst="straightConnector1">
            <a:avLst/>
          </a:prstGeom>
          <a:noFill/>
          <a:ln w="19050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8" name="Google Shape;178;p8"/>
          <p:cNvCxnSpPr/>
          <p:nvPr/>
        </p:nvCxnSpPr>
        <p:spPr>
          <a:xfrm>
            <a:off x="6322741" y="724829"/>
            <a:ext cx="2338039" cy="0"/>
          </a:xfrm>
          <a:prstGeom prst="straightConnector1">
            <a:avLst/>
          </a:prstGeom>
          <a:noFill/>
          <a:ln w="19050" cap="flat" cmpd="sng">
            <a:solidFill>
              <a:srgbClr val="ACB8C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9" name="Google Shape;179;p8"/>
          <p:cNvSpPr txBox="1"/>
          <p:nvPr/>
        </p:nvSpPr>
        <p:spPr>
          <a:xfrm>
            <a:off x="3952875" y="222680"/>
            <a:ext cx="10615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</a:t>
            </a:r>
            <a:endParaRPr/>
          </a:p>
        </p:txBody>
      </p:sp>
      <p:sp>
        <p:nvSpPr>
          <p:cNvPr id="180" name="Google Shape;180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81" name="Google Shape;181;p8"/>
          <p:cNvSpPr txBox="1"/>
          <p:nvPr/>
        </p:nvSpPr>
        <p:spPr>
          <a:xfrm>
            <a:off x="269100" y="4374371"/>
            <a:ext cx="8605800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Direct effect of ease of learning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the marginal impact of R&amp;D on absorptive capacity is greater in more difficult learning environments. </a:t>
            </a:r>
            <a:endParaRPr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Technological opportunity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increase in technological opportunity 🡪 more R&amp;D in more difficult learning environments 🡪 increased incentive to build absorptive capacity.</a:t>
            </a:r>
            <a:endParaRPr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Appropriability: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more of its competitors’ spillovers, the more incentive the firm must invest in its own R&amp;D, which permits it to exploit those spillovers. </a:t>
            </a:r>
            <a:endParaRPr/>
          </a:p>
        </p:txBody>
      </p:sp>
      <p:pic>
        <p:nvPicPr>
          <p:cNvPr id="182" name="Google Shape;18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93359" y="765314"/>
            <a:ext cx="5485796" cy="3131701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8"/>
          <p:cNvSpPr txBox="1"/>
          <p:nvPr/>
        </p:nvSpPr>
        <p:spPr>
          <a:xfrm>
            <a:off x="1807474" y="3895109"/>
            <a:ext cx="61009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</a:t>
            </a:r>
            <a:r>
              <a:rPr lang="en-US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 sources of a firm’s technical knowledge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1185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Office 테마</vt:lpstr>
      <vt:lpstr>Absorptive Capacity: A New Perspective on Learning and Innovation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Absorptive Capacity: A New Perspective on Learning and Innovation</dc:title>
  <dc:creator>이현서</dc:creator>
  <cp:lastModifiedBy>Joe Mahoney</cp:lastModifiedBy>
  <cp:revision>1</cp:revision>
  <dcterms:created xsi:type="dcterms:W3CDTF">2017-03-25T19:18:27Z</dcterms:created>
  <dcterms:modified xsi:type="dcterms:W3CDTF">2024-02-21T02:50:53Z</dcterms:modified>
</cp:coreProperties>
</file>